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51" d="100"/>
          <a:sy n="51" d="100"/>
        </p:scale>
        <p:origin x="-52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82D6A45-28D4-4F96-BE38-9DC27EE67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0E1F8A8-57F7-4C5B-8F5E-CCF44DCCE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7C2D636-E068-44DD-A949-D1EE16A6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D57812E-EB85-48CF-91DC-952B93F0F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B43B688-1048-4C8A-B2B0-06967290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51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3FCE51C-E05E-42C8-8C38-EE6912F81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C232A24-8378-41F1-9708-21DE77D30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14A3C15-03AD-4F9E-9DA9-4D851526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37A00DE-7470-4756-BBCF-62DBBD02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3644D71-3A89-40FF-8608-E77B8600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33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12D7D5B0-055A-4247-ADD5-4A84A4CEB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6B96BBEC-25F7-463B-B9AE-9EA158F1E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BBF7618-7A4D-44B6-9231-77FFC489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ABF3099-FA87-4E14-B9E3-B157D3401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36E9737-BE67-46D8-82FC-E4046D65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13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A3093D-833D-43BA-A29A-4B667482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43BBA63-8088-4544-89BE-4B93E7C4A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36C6CC9-0C1F-40AE-9839-0B50CF36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0042AB6-01AA-469D-A863-350ED8C9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C4441D9-BEDC-4BA3-89E8-7244BCE94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09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F8B8B8C-7BAD-4032-8D07-76F62DF3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53B7765-D622-4818-A4FA-716E68CFE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4C2608E-90C4-45A9-903A-DAAB2610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9510B71-3D09-4D5D-9CE6-B67AA127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CCCBC5D-7865-43A3-AE29-1541A1199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1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31D65A-D24C-45A5-A207-D13B8A01D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68491D5-CE1E-44F6-9E5A-46D069B86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5DF5C9C2-8ABA-4AB7-9DA8-546CE5F67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BE25E29-B813-4120-AFE4-9F99AEF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435B5D8-7271-4CF4-BCF7-75FF9836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C2F3C8A-C3F3-4CA2-A2F4-A715D4C7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49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F1E3B03-47A2-406C-8269-1EE4031E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4E46CA7-6CE4-4BAF-A4BC-1DB725B91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7F27009-171E-4BEC-BB70-DAC71F9BB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9A16EFF5-4C97-414D-80DF-B5DDD96D1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CF24E12-995C-473C-AFC2-EDAAAE385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0E85B017-6CBF-4BDD-8563-27D9AD4B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10265C67-8BC7-4FDB-9843-D04C3486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B34978DF-50EB-457C-938C-92A6E13D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40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888313-8A23-441A-9C8C-4BC11A358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E95D01CD-F58C-429A-899F-F122563D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A6C894A-F01B-4748-9539-5FB4133F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C2AB0BE-9272-424E-A7D2-E9A06D21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12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FCBB125-4BF5-4126-87E1-8D9E3204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90952EBC-9139-41FE-8DDF-DF8B0F2F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2F0BE3B9-6730-4E71-8893-E20F08F5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24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EDF6837-4CA8-4A32-B7B7-739062FE2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08C828C-813B-4770-A875-99B009246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E5380E0-CCB9-4595-98AE-030B08EE1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01DAA49-7050-4B8E-BD5C-90B62B4C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800C787-989F-4263-BF0E-10728282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8D5BBB3-1E5E-4A5E-ACE8-325E8C85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7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C2D1073-1D35-4F78-8B44-DC719DD3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8EEEB639-DB09-4579-96EC-28DDB1FDC8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0DFD684-2E2B-4C51-A35B-6F11B5D77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689996A-5B72-460E-9E4C-8956E5E1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9AFEC5F-236D-4A95-B2E6-6248441D7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2AB4F92-7BD0-45FD-A039-7BF3FB12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1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2B502D9-5DF7-41D7-8D0C-FE8FAAAB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09FA15C-76DE-4591-B8D8-42A4AC7C5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4104906-7CBE-4B37-B84D-05DB1ABB1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62ACE-CE6F-4466-B882-E94DBFE58FF5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EBF9CC4-817F-4B68-8A3E-9EDAF2A63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8E573A9-E48F-4DB8-B5D1-10DBDD4B2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CAD0-F1B5-4164-8EE6-C0DC831C0F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36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8">
            <a:extLst>
              <a:ext uri="{FF2B5EF4-FFF2-40B4-BE49-F238E27FC236}">
                <a16:creationId xmlns:a16="http://schemas.microsoft.com/office/drawing/2014/main" xmlns="" id="{6DDA8CE9-E0A6-4FF2-823D-D08607606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0">
            <a:extLst>
              <a:ext uri="{FF2B5EF4-FFF2-40B4-BE49-F238E27FC236}">
                <a16:creationId xmlns:a16="http://schemas.microsoft.com/office/drawing/2014/main" xmlns="" id="{11195564-33B9-434B-9641-764F5905A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3" name="Group 12">
            <a:extLst>
              <a:ext uri="{FF2B5EF4-FFF2-40B4-BE49-F238E27FC236}">
                <a16:creationId xmlns:a16="http://schemas.microsoft.com/office/drawing/2014/main" xmlns="" id="{1D18C537-E336-47C4-836B-C342A230F8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481F97D2-9A0D-4CA5-B9AF-27B558BCF1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14">
              <a:extLst>
                <a:ext uri="{FF2B5EF4-FFF2-40B4-BE49-F238E27FC236}">
                  <a16:creationId xmlns:a16="http://schemas.microsoft.com/office/drawing/2014/main" xmlns="" id="{6678A47C-892D-47C9-A5D8-F8860B1B05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D9E8FDFA-59ED-4D6F-BA20-10CDF8436C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16">
              <a:extLst>
                <a:ext uri="{FF2B5EF4-FFF2-40B4-BE49-F238E27FC236}">
                  <a16:creationId xmlns:a16="http://schemas.microsoft.com/office/drawing/2014/main" xmlns="" id="{E958D9A5-8003-4D92-8C05-787C630F75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18">
            <a:extLst>
              <a:ext uri="{FF2B5EF4-FFF2-40B4-BE49-F238E27FC236}">
                <a16:creationId xmlns:a16="http://schemas.microsoft.com/office/drawing/2014/main" xmlns="" id="{5A1259D8-0C3A-4069-A22F-537BBBB61A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D90700B4-CEB5-450F-9EA7-95E355B503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20">
              <a:extLst>
                <a:ext uri="{FF2B5EF4-FFF2-40B4-BE49-F238E27FC236}">
                  <a16:creationId xmlns:a16="http://schemas.microsoft.com/office/drawing/2014/main" xmlns="" id="{0582300F-F646-4FC3-94FC-0582F4B5E0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FBB8E8B8-1900-4326-8858-F375F5D8A0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509DF1-C4FD-4C1B-816A-BEAF1A4CB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055098"/>
            <a:ext cx="5760719" cy="4747805"/>
          </a:xfrm>
        </p:spPr>
        <p:txBody>
          <a:bodyPr anchor="ctr">
            <a:normAutofit/>
          </a:bodyPr>
          <a:lstStyle/>
          <a:p>
            <a:pPr algn="l"/>
            <a:r>
              <a:rPr lang="it-IT" sz="4000">
                <a:solidFill>
                  <a:schemeClr val="tx2"/>
                </a:solidFill>
              </a:rPr>
              <a:t>Nella scuola di oggi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6C36B2A6-646E-4432-B85E-C29E17BFA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2357" y="1638300"/>
            <a:ext cx="3330531" cy="3581400"/>
          </a:xfrm>
        </p:spPr>
        <p:txBody>
          <a:bodyPr anchor="ctr">
            <a:normAutofit/>
          </a:bodyPr>
          <a:lstStyle/>
          <a:p>
            <a:pPr algn="l"/>
            <a:r>
              <a:rPr lang="it-IT">
                <a:solidFill>
                  <a:schemeClr val="tx2"/>
                </a:solidFill>
              </a:rPr>
              <a:t>Appunti</a:t>
            </a:r>
          </a:p>
          <a:p>
            <a:pPr algn="l"/>
            <a:r>
              <a:rPr lang="it-IT">
                <a:solidFill>
                  <a:schemeClr val="tx2"/>
                </a:solidFill>
              </a:rPr>
              <a:t>Pierpaolo Triani</a:t>
            </a:r>
          </a:p>
          <a:p>
            <a:pPr algn="l"/>
            <a:r>
              <a:rPr lang="it-IT">
                <a:solidFill>
                  <a:schemeClr val="tx2"/>
                </a:solidFill>
              </a:rPr>
              <a:t>Università Cattolica del Sacro Cuore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140F4051-DEB5-46F9-B3B5-0EFB43CF3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4" y="188913"/>
            <a:ext cx="108007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11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7F045F-DE7C-412C-8210-7FEB0026B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ci sta insegnando questo tempo sulla scuola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2DBB695-4516-4556-9690-0E8E820F1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scuola:</a:t>
            </a:r>
          </a:p>
          <a:p>
            <a:r>
              <a:rPr lang="it-IT" dirty="0"/>
              <a:t>Una realtà indispensabile per il funzionamento della vita sociale;</a:t>
            </a:r>
          </a:p>
          <a:p>
            <a:r>
              <a:rPr lang="it-IT" dirty="0"/>
              <a:t>Una realtà decisiva per il rispetto del diritto all’educazione di ogni bambino e ragazzo;</a:t>
            </a:r>
          </a:p>
          <a:p>
            <a:r>
              <a:rPr lang="it-IT" dirty="0"/>
              <a:t>Una realtà diffusa, complessa, differenziata;</a:t>
            </a:r>
          </a:p>
          <a:p>
            <a:r>
              <a:rPr lang="it-IT" dirty="0"/>
              <a:t>Una realtà capace di adattamento, di far fronte all’emergenza, ma anche una realtà con molte fatiche didattiche e organizzative;</a:t>
            </a:r>
          </a:p>
          <a:p>
            <a:r>
              <a:rPr lang="it-IT" dirty="0"/>
              <a:t>Una realtà non autosufficiente.</a:t>
            </a:r>
          </a:p>
        </p:txBody>
      </p:sp>
    </p:spTree>
    <p:extLst>
      <p:ext uri="{BB962C8B-B14F-4D97-AF65-F5344CB8AC3E}">
        <p14:creationId xmlns:p14="http://schemas.microsoft.com/office/powerpoint/2010/main" val="70067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1FDB631-61D7-4D6F-8C4E-6F2544BF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Dinamiche di medio – lungo periodo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DDF43BE-02EB-4403-95DF-DE58927BB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Una crescente rilevanza sociale e valoriale. La scuola italiana infatti è:</a:t>
            </a:r>
          </a:p>
          <a:p>
            <a:pPr algn="just">
              <a:buFontTx/>
              <a:buChar char="-"/>
            </a:pPr>
            <a:r>
              <a:rPr lang="it-IT" dirty="0"/>
              <a:t>sempre più diffusa;</a:t>
            </a:r>
          </a:p>
          <a:p>
            <a:pPr algn="just">
              <a:buFontTx/>
              <a:buChar char="-"/>
            </a:pPr>
            <a:r>
              <a:rPr lang="it-IT" dirty="0"/>
              <a:t>sempre più rilevante nelle attese delle famiglie;</a:t>
            </a:r>
          </a:p>
          <a:p>
            <a:pPr algn="just">
              <a:buFontTx/>
              <a:buChar char="-"/>
            </a:pPr>
            <a:r>
              <a:rPr lang="it-IT" dirty="0"/>
              <a:t>sempre più orientata, almeno idealmente, alla formazione della persona e del cittadino.</a:t>
            </a:r>
          </a:p>
          <a:p>
            <a:pPr algn="just"/>
            <a:r>
              <a:rPr lang="it-IT" dirty="0"/>
              <a:t>Una progressiva perdita del monopolio della trasmissione del sapere.</a:t>
            </a:r>
          </a:p>
          <a:p>
            <a:pPr algn="just"/>
            <a:r>
              <a:rPr lang="it-IT" dirty="0"/>
              <a:t>Un paradosso fiduciario: un indebolimento della fiducia di base intrecciato con un ampliamento delle funzioni attribuite alla scuola.</a:t>
            </a:r>
          </a:p>
        </p:txBody>
      </p:sp>
    </p:spTree>
    <p:extLst>
      <p:ext uri="{BB962C8B-B14F-4D97-AF65-F5344CB8AC3E}">
        <p14:creationId xmlns:p14="http://schemas.microsoft.com/office/powerpoint/2010/main" val="285618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9795612-9B6F-4459-B9DF-5FAE21075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Una scuola capace di essere per tutti, ma che fatica ad essere per ciascuno.</a:t>
            </a:r>
          </a:p>
          <a:p>
            <a:pPr algn="just"/>
            <a:r>
              <a:rPr lang="it-IT" dirty="0"/>
              <a:t>Una scuola che ha assunto una responsabilità progettuale, ma che fa fatica ad uscire da una logica esecutiva.</a:t>
            </a:r>
          </a:p>
          <a:p>
            <a:pPr algn="just"/>
            <a:r>
              <a:rPr lang="it-IT" dirty="0"/>
              <a:t>Una scuola che ha ampliato i suoi ‘tempi’, ma che rischia di ‘scolarizzare’ ogni momento.</a:t>
            </a:r>
          </a:p>
          <a:p>
            <a:pPr algn="just"/>
            <a:r>
              <a:rPr lang="it-IT" dirty="0"/>
              <a:t>Una scuola tesa a sviluppare ‘competenze’, ma con un impianto curricolare, organizzativo, didattico ancora rigido.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115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51AE9-6095-44ED-A7D8-396D94FB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Una scuola che sta cambiando la propria strumentazione tecnologica, ma con il rischio di non ripensare la didattica.</a:t>
            </a:r>
          </a:p>
          <a:p>
            <a:pPr algn="just"/>
            <a:r>
              <a:rPr lang="it-IT" dirty="0"/>
              <a:t>Una scuola che sottolinea il valore della collaborazione tra i ragazzi, ma che ha bisogno innanzitutto di potenziare i dispositivi collaborativi tra gli adulti.</a:t>
            </a:r>
          </a:p>
          <a:p>
            <a:pPr algn="just"/>
            <a:r>
              <a:rPr lang="it-IT" dirty="0"/>
              <a:t>Una scuola che riconosce come fine la crescita  e lo sviluppo della persona, ma fa fatica a relativizzare i suoi mezzi.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378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92AB02B-DF71-4F17-B6B4-240D913D3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affrontare i cambiamenti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4CD4A12-07C0-4708-93C9-611F0683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Una scuola consapevole di essere strumento a servizio di un </a:t>
            </a:r>
            <a:r>
              <a:rPr lang="it-IT" i="1" dirty="0"/>
              <a:t>fine</a:t>
            </a:r>
            <a:r>
              <a:rPr lang="it-IT" dirty="0"/>
              <a:t> che si potrebbe formulare così:</a:t>
            </a:r>
          </a:p>
          <a:p>
            <a:pPr marL="0" indent="0" algn="just">
              <a:buNone/>
            </a:pPr>
            <a:r>
              <a:rPr lang="it-IT" dirty="0"/>
              <a:t>Essere a servizio del diritto di ciascuno all’educazione, così come solennemente espresso nella Convenzione dei diritti dei fanciulli, soprattutto all’articolo 28 e al 29, dove al punto a) del comma 1 si dichiara che l’educazione del fanciullo deve avere come finalità: “favorire lo sviluppo della personalità del fanciullo nonché lo sviluppo delle sue facoltà e delle sue attitudini mentali e fisiche, in tutta la loro potenzialità” .</a:t>
            </a:r>
          </a:p>
          <a:p>
            <a:pPr marL="0" indent="0" algn="just">
              <a:buNone/>
            </a:pPr>
            <a:r>
              <a:rPr lang="it-IT" dirty="0"/>
              <a:t>Lo scopo della scuola è quello di essere agente di promozione della formazione integrale della persona, perché possa agire con libertà e responsabilità (e quindi con quadro sufficiente di competenze) nell’attuale contesto sociale.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498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9F240FF-4CC5-4E72-B11E-7CB79A7A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622"/>
            <a:ext cx="10515600" cy="498034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Una scuola attenta al valore umanizzante degli ambienti e alla dimensione comunitaria.</a:t>
            </a:r>
          </a:p>
          <a:p>
            <a:pPr marL="0" indent="0" algn="just">
              <a:buNone/>
            </a:pPr>
            <a:r>
              <a:rPr lang="it-IT" dirty="0"/>
              <a:t>Quest’aspetto pone la questione degli spazi, dei tempi, delle dimensioni delle scuole, delle forme di collaborazione tra docenti e tra famiglia e scuola.</a:t>
            </a:r>
          </a:p>
          <a:p>
            <a:pPr algn="just"/>
            <a:r>
              <a:rPr lang="it-IT" dirty="0"/>
              <a:t>Una scuola attenta alla significatività della propria proposta in rapporto all’età e alla vita degli alunni.</a:t>
            </a:r>
          </a:p>
          <a:p>
            <a:pPr algn="just"/>
            <a:r>
              <a:rPr lang="it-IT" dirty="0"/>
              <a:t>Una scuola personalizzante, tesa a dare maggiore responsabilizzazione e ‘credito’ ai ragazzi.</a:t>
            </a:r>
          </a:p>
          <a:p>
            <a:pPr algn="just"/>
            <a:r>
              <a:rPr lang="it-IT" dirty="0"/>
              <a:t>Una scuola  didatticamente plurale perché consapevole che insegnare non è parlare davanti a qualcuno ma mettere ciascuno nelle condizioni di imparare e accompagnarlo nel percorso.</a:t>
            </a:r>
          </a:p>
        </p:txBody>
      </p:sp>
    </p:spTree>
    <p:extLst>
      <p:ext uri="{BB962C8B-B14F-4D97-AF65-F5344CB8AC3E}">
        <p14:creationId xmlns:p14="http://schemas.microsoft.com/office/powerpoint/2010/main" val="5048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9435DCF-A08B-4FF0-B9AB-309F34779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Una scuola basata su una comunità professionale orientata alla collaborazione.</a:t>
            </a:r>
          </a:p>
          <a:p>
            <a:pPr marL="0" indent="0" algn="just">
              <a:buNone/>
            </a:pPr>
            <a:r>
              <a:rPr lang="it-IT" dirty="0"/>
              <a:t>Quest’aspetto pone la questione della formazione dei docenti e della possibilità di avere prima dell’avvio dell’anno scolastico un organico chiaro.</a:t>
            </a:r>
          </a:p>
          <a:p>
            <a:pPr algn="just"/>
            <a:r>
              <a:rPr lang="it-IT" dirty="0"/>
              <a:t>Una scuola autonoma, ma in rete e supportata. </a:t>
            </a:r>
          </a:p>
          <a:p>
            <a:pPr marL="0" indent="0" algn="just">
              <a:buNone/>
            </a:pPr>
            <a:r>
              <a:rPr lang="it-IT" dirty="0"/>
              <a:t>Questo comporta un ripensamento della governance territoriale delle scuole. A questo riguardo potrebbe essere interessante vedere lo sviluppo dei patti educativi di comunità. </a:t>
            </a:r>
          </a:p>
        </p:txBody>
      </p:sp>
    </p:spTree>
    <p:extLst>
      <p:ext uri="{BB962C8B-B14F-4D97-AF65-F5344CB8AC3E}">
        <p14:creationId xmlns:p14="http://schemas.microsoft.com/office/powerpoint/2010/main" val="63501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E2AD24-742D-46D9-8480-8E251BB9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Qualche riferimento bibliografico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A11ACDA-A8D1-4636-AD38-B0BCF9640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G. Bertagna, </a:t>
            </a:r>
            <a:r>
              <a:rPr lang="it-IT" i="1" dirty="0"/>
              <a:t>La scuola al tempo del </a:t>
            </a:r>
            <a:r>
              <a:rPr lang="it-IT" i="1" dirty="0" err="1"/>
              <a:t>Covid</a:t>
            </a:r>
            <a:r>
              <a:rPr lang="it-IT" i="1" dirty="0"/>
              <a:t>. Tra spazio di esperienza ed orizzonte d'attesa</a:t>
            </a:r>
            <a:r>
              <a:rPr lang="it-IT" dirty="0"/>
              <a:t>, Studium, 2020.</a:t>
            </a:r>
          </a:p>
          <a:p>
            <a:pPr algn="just"/>
            <a:r>
              <a:rPr lang="it-IT" dirty="0"/>
              <a:t>N. Bottani,</a:t>
            </a:r>
            <a:r>
              <a:rPr lang="it-IT" i="1" dirty="0"/>
              <a:t> Requiem per la scuola?</a:t>
            </a:r>
            <a:r>
              <a:rPr lang="it-IT" dirty="0"/>
              <a:t>, Il Mulino, Bologna 2013.</a:t>
            </a:r>
          </a:p>
          <a:p>
            <a:pPr algn="just"/>
            <a:r>
              <a:rPr lang="it-IT" dirty="0"/>
              <a:t>M. Dutto, </a:t>
            </a:r>
            <a:r>
              <a:rPr lang="it-IT" i="1" dirty="0"/>
              <a:t>Acqua alle funi. Per una ripartenza della scuola italiana</a:t>
            </a:r>
            <a:r>
              <a:rPr lang="it-IT" dirty="0"/>
              <a:t>, Vita e Pensiero, Milano 2013.</a:t>
            </a:r>
          </a:p>
          <a:p>
            <a:pPr algn="just"/>
            <a:r>
              <a:rPr lang="it-IT" dirty="0"/>
              <a:t>P. Triani – M. Colombo – M. Crippa, </a:t>
            </a:r>
            <a:r>
              <a:rPr lang="it-IT" i="1" dirty="0"/>
              <a:t>La grande dimenticata: ma tornare a scuola non basta</a:t>
            </a:r>
            <a:r>
              <a:rPr lang="it-IT" dirty="0"/>
              <a:t>, in Vita e  Pensiero, 5/2020 pp. 64-73.</a:t>
            </a:r>
          </a:p>
          <a:p>
            <a:pPr algn="just"/>
            <a:r>
              <a:rPr lang="it-IT" dirty="0"/>
              <a:t>P. Triani, </a:t>
            </a:r>
            <a:r>
              <a:rPr lang="it-IT" i="1" dirty="0"/>
              <a:t>Insegnare oggi nell’emergenza educativa</a:t>
            </a:r>
            <a:r>
              <a:rPr lang="it-IT" dirty="0"/>
              <a:t>, in ‘Catechetica ed Educazione’, Anno V, Numero 2, Dicembre 2020, pp. 9-20.</a:t>
            </a:r>
          </a:p>
          <a:p>
            <a:pPr algn="just"/>
            <a:r>
              <a:rPr lang="it-IT" dirty="0"/>
              <a:t>P. Triani, </a:t>
            </a:r>
            <a:r>
              <a:rPr lang="it-IT" i="1" dirty="0"/>
              <a:t>La comunità cristiana, risorsa per la scuola</a:t>
            </a:r>
            <a:r>
              <a:rPr lang="it-IT" dirty="0"/>
              <a:t>, in ‘Note di Pastorale Giovanile’, Gennaio 2021.</a:t>
            </a:r>
          </a:p>
          <a:p>
            <a:pPr algn="just"/>
            <a:r>
              <a:rPr lang="it-IT" dirty="0"/>
              <a:t>P. Triani, </a:t>
            </a:r>
            <a:r>
              <a:rPr lang="it-IT" i="1" dirty="0"/>
              <a:t>Quale scuola vogliamo?, </a:t>
            </a:r>
            <a:r>
              <a:rPr lang="it-IT" dirty="0"/>
              <a:t>in ‘Rivista </a:t>
            </a:r>
            <a:r>
              <a:rPr lang="it-IT" dirty="0" err="1"/>
              <a:t>Lassaliana</a:t>
            </a:r>
            <a:r>
              <a:rPr lang="it-IT" dirty="0"/>
              <a:t>’, 1/2021, pp. 95-106.</a:t>
            </a:r>
          </a:p>
        </p:txBody>
      </p:sp>
    </p:spTree>
    <p:extLst>
      <p:ext uri="{BB962C8B-B14F-4D97-AF65-F5344CB8AC3E}">
        <p14:creationId xmlns:p14="http://schemas.microsoft.com/office/powerpoint/2010/main" val="1248118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770</Words>
  <Application>Microsoft Office PowerPoint</Application>
  <PresentationFormat>Personalizzato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Nella scuola di oggi</vt:lpstr>
      <vt:lpstr>Che cosa ci sta insegnando questo tempo sulla scuola</vt:lpstr>
      <vt:lpstr>Dinamiche di medio – lungo periodo</vt:lpstr>
      <vt:lpstr>Presentazione standard di PowerPoint</vt:lpstr>
      <vt:lpstr>Presentazione standard di PowerPoint</vt:lpstr>
      <vt:lpstr>Per affrontare i cambiamenti</vt:lpstr>
      <vt:lpstr>Presentazione standard di PowerPoint</vt:lpstr>
      <vt:lpstr>Presentazione standard di PowerPoint</vt:lpstr>
      <vt:lpstr>Qualche riferimento bibliografico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Nella scuola di oggi</dc:title>
  <dc:creator>Triani Pierpaolo (pierpaolo.triani)</dc:creator>
  <cp:lastModifiedBy>Convegno</cp:lastModifiedBy>
  <cp:revision>10</cp:revision>
  <dcterms:created xsi:type="dcterms:W3CDTF">2021-03-09T21:11:17Z</dcterms:created>
  <dcterms:modified xsi:type="dcterms:W3CDTF">2021-03-11T16:31:49Z</dcterms:modified>
</cp:coreProperties>
</file>